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5" r:id="rId3"/>
    <p:sldId id="266" r:id="rId4"/>
    <p:sldId id="26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8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74DB-9A47-4450-8855-CF68E580D5FF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80ED-943B-41D7-9464-FF43ED769E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282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74DB-9A47-4450-8855-CF68E580D5FF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80ED-943B-41D7-9464-FF43ED769E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835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74DB-9A47-4450-8855-CF68E580D5FF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80ED-943B-41D7-9464-FF43ED769E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240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74DB-9A47-4450-8855-CF68E580D5FF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80ED-943B-41D7-9464-FF43ED769E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758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74DB-9A47-4450-8855-CF68E580D5FF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80ED-943B-41D7-9464-FF43ED769E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5897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74DB-9A47-4450-8855-CF68E580D5FF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80ED-943B-41D7-9464-FF43ED769E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722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74DB-9A47-4450-8855-CF68E580D5FF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80ED-943B-41D7-9464-FF43ED769E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8214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74DB-9A47-4450-8855-CF68E580D5FF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80ED-943B-41D7-9464-FF43ED769E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557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74DB-9A47-4450-8855-CF68E580D5FF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80ED-943B-41D7-9464-FF43ED769E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15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74DB-9A47-4450-8855-CF68E580D5FF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80ED-943B-41D7-9464-FF43ED769E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474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74DB-9A47-4450-8855-CF68E580D5FF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80ED-943B-41D7-9464-FF43ED769E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536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A74DB-9A47-4450-8855-CF68E580D5FF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F80ED-943B-41D7-9464-FF43ED769E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482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770809" y="246699"/>
            <a:ext cx="7534275" cy="6624180"/>
            <a:chOff x="770809" y="246699"/>
            <a:chExt cx="7534275" cy="6624180"/>
          </a:xfrm>
        </p:grpSpPr>
        <p:grpSp>
          <p:nvGrpSpPr>
            <p:cNvPr id="5" name="Grupo 4"/>
            <p:cNvGrpSpPr/>
            <p:nvPr/>
          </p:nvGrpSpPr>
          <p:grpSpPr>
            <a:xfrm>
              <a:off x="770809" y="246699"/>
              <a:ext cx="7534275" cy="6624180"/>
              <a:chOff x="68978" y="-231822"/>
              <a:chExt cx="7534275" cy="662418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68978" y="-231822"/>
                <a:ext cx="7534275" cy="6624180"/>
                <a:chOff x="68978" y="-231822"/>
                <a:chExt cx="7534275" cy="6624180"/>
              </a:xfrm>
            </p:grpSpPr>
            <p:pic>
              <p:nvPicPr>
                <p:cNvPr id="9" name="Imagen 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978" y="5502088"/>
                  <a:ext cx="7534275" cy="89027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0" name="Imagen 9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53000" y="-22272"/>
                  <a:ext cx="2143125" cy="80708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1" name="Imagen 10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2450" y="-231822"/>
                  <a:ext cx="1885950" cy="107759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sp>
            <p:nvSpPr>
              <p:cNvPr id="8" name="Rectángulo 7"/>
              <p:cNvSpPr/>
              <p:nvPr/>
            </p:nvSpPr>
            <p:spPr>
              <a:xfrm>
                <a:off x="581025" y="1362943"/>
                <a:ext cx="6410325" cy="2575991"/>
              </a:xfrm>
              <a:prstGeom prst="rect">
                <a:avLst/>
              </a:prstGeom>
              <a:ln>
                <a:noFill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s-ES" sz="3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Ideas para la Transparencia en redes sociales:</a:t>
                </a:r>
                <a:r>
                  <a:rPr lang="es-ES" sz="32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Información Administrativa y Financiera. </a:t>
                </a:r>
                <a:endParaRPr lang="es-E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6" name="Cuadro de texto 2"/>
            <p:cNvSpPr txBox="1">
              <a:spLocks noChangeArrowheads="1"/>
            </p:cNvSpPr>
            <p:nvPr/>
          </p:nvSpPr>
          <p:spPr bwMode="auto">
            <a:xfrm>
              <a:off x="2182097" y="4867174"/>
              <a:ext cx="4711700" cy="596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s-ES" sz="800" dirty="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Las opiniones vertidas en el presente material son de exclusiva responsabilidad de quienes las emiten y no representan, necesariamente, el pensamiento de la Unión Europea u otras instituciones que se mencionan.</a:t>
              </a:r>
              <a:endPara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s-ES" sz="800" dirty="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s-ES" sz="800" dirty="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 puede reproducir y traducir parcialmente el texto publicado siempre que se indique la fuente.</a:t>
              </a:r>
              <a:endPara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9578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264066" y="320842"/>
            <a:ext cx="1251284" cy="1251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Logo de la institución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73768" y="320842"/>
            <a:ext cx="6020803" cy="1251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Nombre de la Institución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73767" y="1905000"/>
            <a:ext cx="7841584" cy="42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Presupuesto de la Entidad – Año 2019</a:t>
            </a:r>
            <a:endParaRPr lang="es-ES" dirty="0">
              <a:solidFill>
                <a:srgbClr val="FF0000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262821"/>
              </p:ext>
            </p:extLst>
          </p:nvPr>
        </p:nvGraphicFramePr>
        <p:xfrm>
          <a:off x="673768" y="2658976"/>
          <a:ext cx="7841582" cy="29878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6296"/>
                <a:gridCol w="2865286"/>
              </a:tblGrid>
              <a:tr h="5975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por</a:t>
                      </a:r>
                      <a:r>
                        <a:rPr lang="es-E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tipo de Presupuesto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Monto</a:t>
                      </a:r>
                      <a:r>
                        <a:rPr lang="es-ES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en Guaraníes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75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 Presupuesto de Programas de Administración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75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 Presupuesto de Programas de Acción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75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 Presupuesto de Programas de Inversión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75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 Presupuesto de Programas del Servicio de la Deuda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673768" y="5983700"/>
            <a:ext cx="7841582" cy="3850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FF0000"/>
                </a:solidFill>
              </a:rPr>
              <a:t>Año Fiscal 2019 			Fuente: (citar fuente)</a:t>
            </a:r>
            <a:endParaRPr lang="es-E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576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264066" y="320842"/>
            <a:ext cx="1251284" cy="1251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Logo de la institución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73768" y="320842"/>
            <a:ext cx="6020803" cy="1251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Nombre de la Institución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73767" y="1905000"/>
            <a:ext cx="7841584" cy="42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Presupuesto de la Entidad – Año 2019 – Por tipo de Gasto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73768" y="5983700"/>
            <a:ext cx="7841582" cy="3850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FF0000"/>
                </a:solidFill>
              </a:rPr>
              <a:t>Año Fiscal 2019 			Fuente: (citar fuente)</a:t>
            </a:r>
            <a:endParaRPr lang="es-ES" sz="1200" dirty="0">
              <a:solidFill>
                <a:srgbClr val="FF000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673766" y="2658981"/>
            <a:ext cx="7841584" cy="30680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Torta porcentual por tipos de gastos (por ejemplo: salarios, gastos rígidos, obras, saneamiento, </a:t>
            </a:r>
            <a:r>
              <a:rPr lang="es-ES" dirty="0" err="1" smtClean="0">
                <a:solidFill>
                  <a:srgbClr val="FF0000"/>
                </a:solidFill>
              </a:rPr>
              <a:t>etc</a:t>
            </a:r>
            <a:r>
              <a:rPr lang="es-ES" dirty="0" smtClean="0">
                <a:solidFill>
                  <a:srgbClr val="FF0000"/>
                </a:solidFill>
              </a:rPr>
              <a:t>).</a:t>
            </a:r>
          </a:p>
          <a:p>
            <a:pPr algn="ctr"/>
            <a:r>
              <a:rPr lang="es-ES" dirty="0" smtClean="0">
                <a:solidFill>
                  <a:srgbClr val="FF0000"/>
                </a:solidFill>
              </a:rPr>
              <a:t>Bajar el presupuesto a un lenguaje de fácil comprensión para el ciudadano.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517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264066" y="320842"/>
            <a:ext cx="1251284" cy="1251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Logo de la institución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73768" y="320842"/>
            <a:ext cx="6020803" cy="1251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Nombre de la Institución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73767" y="1905000"/>
            <a:ext cx="7841584" cy="42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Ingresos de la Entidad – Año 2018 – Por tipo de Ingreso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73768" y="5983700"/>
            <a:ext cx="7841582" cy="3850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FF0000"/>
                </a:solidFill>
              </a:rPr>
              <a:t>Año Fiscal 2018			Fuente: (citar fuente)</a:t>
            </a:r>
            <a:endParaRPr lang="es-ES" sz="1200" dirty="0">
              <a:solidFill>
                <a:srgbClr val="FF000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673766" y="2658981"/>
            <a:ext cx="7841584" cy="30680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Señalar el monto total de ingreso.</a:t>
            </a:r>
          </a:p>
          <a:p>
            <a:pPr algn="ctr"/>
            <a:r>
              <a:rPr lang="es-ES" dirty="0" smtClean="0">
                <a:solidFill>
                  <a:srgbClr val="FF0000"/>
                </a:solidFill>
              </a:rPr>
              <a:t>Describir los 5 tipos de ingresos principales y sus montos.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Bajar el presupuesto a un lenguaje de fácil comprensión para el ciudadano</a:t>
            </a:r>
            <a:r>
              <a:rPr lang="es-ES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648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dirty="0" smtClean="0"/>
              <a:t>Recomendaciones: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i="1" dirty="0" smtClean="0"/>
              <a:t>Si no cuenta con un equipo de diseñadores, ni recursos para ello:</a:t>
            </a:r>
            <a:r>
              <a:rPr lang="es-ES" dirty="0" smtClean="0"/>
              <a:t> el presente documento puede ser utilizado como plantilla para el diseño de los afiches para redes sociales.</a:t>
            </a:r>
          </a:p>
          <a:p>
            <a:r>
              <a:rPr lang="es-ES" dirty="0" smtClean="0"/>
              <a:t>Completando los cuadros con la información que se señala y dándole un formato de acuerdo a la imagen de su institución.</a:t>
            </a:r>
          </a:p>
          <a:p>
            <a:r>
              <a:rPr lang="es-ES" dirty="0" smtClean="0"/>
              <a:t>Guardar en formato .</a:t>
            </a:r>
            <a:r>
              <a:rPr lang="es-ES" dirty="0" err="1" smtClean="0"/>
              <a:t>jpg</a:t>
            </a:r>
            <a:r>
              <a:rPr lang="es-ES" dirty="0" smtClean="0"/>
              <a:t> para generar las imágenes.</a:t>
            </a:r>
          </a:p>
          <a:p>
            <a:r>
              <a:rPr lang="es-ES" dirty="0" smtClean="0"/>
              <a:t>Publicar en las redes sociales de la institución.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089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3600" b="1" dirty="0" smtClean="0"/>
              <a:t>Transparencia en redes sociales:</a:t>
            </a:r>
            <a:br>
              <a:rPr lang="es-ES" sz="3600" b="1" dirty="0" smtClean="0"/>
            </a:br>
            <a:r>
              <a:rPr lang="es-ES" sz="3600" b="1" dirty="0" smtClean="0"/>
              <a:t>Información</a:t>
            </a:r>
            <a:r>
              <a:rPr lang="es-ES" sz="3600" b="1" dirty="0" smtClean="0"/>
              <a:t> administrativa </a:t>
            </a:r>
            <a:r>
              <a:rPr lang="es-ES" sz="3600" b="1" dirty="0" smtClean="0"/>
              <a:t>y </a:t>
            </a:r>
            <a:r>
              <a:rPr lang="es-ES" sz="3600" b="1" dirty="0" smtClean="0"/>
              <a:t>financiera.</a:t>
            </a:r>
            <a:endParaRPr lang="es-ES" sz="3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ES" dirty="0" smtClean="0"/>
              <a:t>El </a:t>
            </a:r>
            <a:r>
              <a:rPr lang="es-ES" dirty="0"/>
              <a:t>presente </a:t>
            </a:r>
            <a:r>
              <a:rPr lang="es-ES" dirty="0" smtClean="0"/>
              <a:t>documento </a:t>
            </a:r>
            <a:r>
              <a:rPr lang="es-ES" dirty="0"/>
              <a:t>tiene como objetivo </a:t>
            </a:r>
            <a:r>
              <a:rPr lang="es-ES" dirty="0" smtClean="0"/>
              <a:t>convertirse en una guía para la presentación de información administrativa básica por parte de los </a:t>
            </a:r>
            <a:r>
              <a:rPr lang="es-ES" dirty="0"/>
              <a:t>G</a:t>
            </a:r>
            <a:r>
              <a:rPr lang="es-ES" dirty="0" smtClean="0"/>
              <a:t>obiernos Locales, con el fin de </a:t>
            </a:r>
            <a:r>
              <a:rPr lang="es-ES" dirty="0"/>
              <a:t>acercar a la ciudadanía </a:t>
            </a:r>
            <a:r>
              <a:rPr lang="es-ES" dirty="0" smtClean="0"/>
              <a:t>información de fácil comprensión.</a:t>
            </a:r>
            <a:endParaRPr lang="es-ES" dirty="0"/>
          </a:p>
          <a:p>
            <a:pPr algn="just"/>
            <a:r>
              <a:rPr lang="es-ES" dirty="0" smtClean="0"/>
              <a:t>Proponemos plantillas básicas, con unos ejemplos que se muestran a continuación.</a:t>
            </a:r>
          </a:p>
          <a:p>
            <a:pPr algn="just"/>
            <a:r>
              <a:rPr lang="es-ES" dirty="0" smtClean="0"/>
              <a:t>Instamos a los gobiernos locales a ampliar el campo de información y que produzcan mayor cantidad de información de interés para la ciudadanía.</a:t>
            </a:r>
          </a:p>
          <a:p>
            <a:pPr algn="just"/>
            <a:r>
              <a:rPr lang="es-ES" dirty="0" smtClean="0"/>
              <a:t>Proponemos a generar un grupo de trabajo que incluya a la Oficina de Acceso a la Información, Oficina de Prensa, Dirección Administrativa y Dirección de Planificación.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7109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dirty="0" smtClean="0"/>
              <a:t>Pasos a seguir: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 smtClean="0"/>
              <a:t>Diseño del contenido para redes sociales:</a:t>
            </a:r>
            <a:r>
              <a:rPr lang="es-ES" dirty="0" smtClean="0"/>
              <a:t> a continuación se proponen diseños para este paso.</a:t>
            </a:r>
          </a:p>
          <a:p>
            <a:r>
              <a:rPr lang="es-ES" b="1" dirty="0" smtClean="0"/>
              <a:t>Calendario para publicar en las redes sociales: </a:t>
            </a:r>
            <a:r>
              <a:rPr lang="es-ES" dirty="0" smtClean="0"/>
              <a:t>planificar la difusión teniendo en cuenta el contexto actual.</a:t>
            </a:r>
          </a:p>
          <a:p>
            <a:r>
              <a:rPr lang="es-ES" b="1" dirty="0" smtClean="0"/>
              <a:t>Estrategia en redes sociales: </a:t>
            </a:r>
            <a:r>
              <a:rPr lang="es-ES" dirty="0" smtClean="0"/>
              <a:t>definir el objetivo, el contenido visual y el mensaje a difundir.</a:t>
            </a:r>
          </a:p>
          <a:p>
            <a:r>
              <a:rPr lang="es-ES" b="1" dirty="0" smtClean="0"/>
              <a:t>Fomentar la participación de los seguidores: </a:t>
            </a:r>
            <a:r>
              <a:rPr lang="es-ES" dirty="0" smtClean="0"/>
              <a:t>generar debates y recabar información.</a:t>
            </a:r>
          </a:p>
          <a:p>
            <a:r>
              <a:rPr lang="es-ES" b="1" dirty="0" smtClean="0"/>
              <a:t>Medir y evaluar los resultados: </a:t>
            </a:r>
            <a:r>
              <a:rPr lang="es-ES" dirty="0" smtClean="0"/>
              <a:t>a fin de conocer el impacto y mejorar para el futuro.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481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dirty="0" smtClean="0"/>
              <a:t>Modelos de afiches: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Para llamar la atención de la ciudadanía, es importante prestar especial atención a la parte visual de la información que se quiere presentar. </a:t>
            </a:r>
          </a:p>
          <a:p>
            <a:r>
              <a:rPr lang="es-ES" dirty="0" smtClean="0"/>
              <a:t>Para ellos es importante recurrir a un equipo que incluya a comunicadores y diseñadores, a fin de hacer efectivo el mensaje.</a:t>
            </a:r>
          </a:p>
          <a:p>
            <a:r>
              <a:rPr lang="es-ES" dirty="0" smtClean="0"/>
              <a:t>A continuación se muestran algunos ejemplos de como se podría presentar y ordenar la información de manera clara.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59553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264066" y="320842"/>
            <a:ext cx="1251284" cy="1251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Logo de la institución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73768" y="320842"/>
            <a:ext cx="6020803" cy="1251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Nombre de la Institución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673766" y="1892965"/>
            <a:ext cx="3545308" cy="37698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Misión de la Institución: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970042" y="1904999"/>
            <a:ext cx="3545308" cy="37578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Visión de la Institución: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673768" y="5983700"/>
            <a:ext cx="7841582" cy="3850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Periodo de Gobierno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58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264066" y="320842"/>
            <a:ext cx="1251284" cy="1251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Logo de la institución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73768" y="320842"/>
            <a:ext cx="6020803" cy="1251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Nombre de la Institución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673766" y="1892965"/>
            <a:ext cx="1572129" cy="13956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Fotografía del Gobernador o Intendente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630905" y="1904999"/>
            <a:ext cx="5884445" cy="13836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Perfil o </a:t>
            </a:r>
            <a:r>
              <a:rPr lang="es-ES" dirty="0" err="1" smtClean="0">
                <a:solidFill>
                  <a:srgbClr val="FF0000"/>
                </a:solidFill>
              </a:rPr>
              <a:t>Curriculum</a:t>
            </a:r>
            <a:r>
              <a:rPr lang="es-ES" dirty="0" smtClean="0">
                <a:solidFill>
                  <a:srgbClr val="FF0000"/>
                </a:solidFill>
              </a:rPr>
              <a:t> de la autoridad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673768" y="5983700"/>
            <a:ext cx="7841582" cy="3850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Periodo de Gobierno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73766" y="3575377"/>
            <a:ext cx="7841584" cy="21516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Mensaje de la autoridad, propuestas o desafíos de la comunidad: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57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264066" y="320842"/>
            <a:ext cx="1251284" cy="1251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Logo de la institución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73768" y="320842"/>
            <a:ext cx="6020803" cy="1251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Nombre de la Institución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73767" y="1905000"/>
            <a:ext cx="7841584" cy="42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Recursos Humanos</a:t>
            </a:r>
            <a:endParaRPr lang="es-ES" dirty="0">
              <a:solidFill>
                <a:srgbClr val="FF0000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530107"/>
              </p:ext>
            </p:extLst>
          </p:nvPr>
        </p:nvGraphicFramePr>
        <p:xfrm>
          <a:off x="673768" y="2658976"/>
          <a:ext cx="7841581" cy="2987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4816"/>
                <a:gridCol w="1655281"/>
                <a:gridCol w="1655281"/>
                <a:gridCol w="1656203"/>
              </a:tblGrid>
              <a:tr h="746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r>
                        <a:rPr lang="es-ES" sz="1100" dirty="0" smtClean="0">
                          <a:effectLst/>
                        </a:rPr>
                        <a:t>Cantidad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Hombres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Mujeres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Total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46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Total de funcionarios: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46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Funcionarios nombrados: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46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Funcionarios contratados: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2" name="Rectángulo 11"/>
          <p:cNvSpPr/>
          <p:nvPr/>
        </p:nvSpPr>
        <p:spPr>
          <a:xfrm>
            <a:off x="673768" y="5983700"/>
            <a:ext cx="7841582" cy="3850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FF0000"/>
                </a:solidFill>
              </a:rPr>
              <a:t>Año Fiscal 2019			Fuente: (citar fuente)</a:t>
            </a:r>
            <a:endParaRPr lang="es-E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190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264066" y="320842"/>
            <a:ext cx="1251284" cy="1251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Logo de la institución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73768" y="320842"/>
            <a:ext cx="6020803" cy="1251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Nombre de la Institución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73767" y="1905000"/>
            <a:ext cx="7841584" cy="42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Recursos Humanos – Porcentaje entre hombres y mujeres</a:t>
            </a:r>
            <a:endParaRPr lang="es-ES" dirty="0">
              <a:solidFill>
                <a:srgbClr val="FF0000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42978"/>
              </p:ext>
            </p:extLst>
          </p:nvPr>
        </p:nvGraphicFramePr>
        <p:xfrm>
          <a:off x="673768" y="2658976"/>
          <a:ext cx="7841582" cy="2987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44580"/>
                <a:gridCol w="2098501"/>
                <a:gridCol w="2098501"/>
              </a:tblGrid>
              <a:tr h="746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r>
                        <a:rPr lang="es-ES" sz="1100" dirty="0" smtClean="0">
                          <a:effectLst/>
                        </a:rPr>
                        <a:t>Porcentaje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Hombres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Mujeres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46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Total de funcionarios: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46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Funcionarios nombrados: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46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Funcionarios contratados: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673768" y="5983700"/>
            <a:ext cx="7841582" cy="3850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FF0000"/>
                </a:solidFill>
              </a:rPr>
              <a:t>Año Fiscal 2019 			Fuente: (citar fuente)</a:t>
            </a:r>
            <a:endParaRPr lang="es-E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956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264066" y="320842"/>
            <a:ext cx="1251284" cy="1251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Logo de la institución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73768" y="320842"/>
            <a:ext cx="6020803" cy="1251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Nombre de la Institución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73767" y="1905000"/>
            <a:ext cx="7841584" cy="42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Patrimonio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673768" y="5983700"/>
            <a:ext cx="7841582" cy="3850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rgbClr val="FF0000"/>
                </a:solidFill>
              </a:rPr>
              <a:t>Año Fiscal 2018 (hasta el 31/12/2018) 			Fuente: (citar fuente)</a:t>
            </a:r>
            <a:endParaRPr lang="es-ES" sz="1200" dirty="0">
              <a:solidFill>
                <a:srgbClr val="FF0000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081187"/>
              </p:ext>
            </p:extLst>
          </p:nvPr>
        </p:nvGraphicFramePr>
        <p:xfrm>
          <a:off x="673768" y="2658974"/>
          <a:ext cx="7841582" cy="29878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44580"/>
                <a:gridCol w="2098501"/>
                <a:gridCol w="2098501"/>
              </a:tblGrid>
              <a:tr h="14939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r>
                        <a:rPr lang="es-ES" sz="1100" dirty="0" smtClean="0">
                          <a:effectLst/>
                        </a:rPr>
                        <a:t>Patrimonio</a:t>
                      </a:r>
                      <a:r>
                        <a:rPr lang="es-ES" sz="1100" baseline="0" dirty="0" smtClean="0">
                          <a:effectLst/>
                        </a:rPr>
                        <a:t> Neto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Activo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Pasivo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4939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Monto</a:t>
                      </a:r>
                      <a:r>
                        <a:rPr lang="es-ES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en Guaraníes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Monto</a:t>
                      </a:r>
                      <a:r>
                        <a:rPr lang="es-ES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en Guaraníes</a:t>
                      </a: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Monto</a:t>
                      </a:r>
                      <a:r>
                        <a:rPr lang="es-ES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en Guaraníes</a:t>
                      </a: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3730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687</Words>
  <Application>Microsoft Office PowerPoint</Application>
  <PresentationFormat>Presentación en pantalla (4:3)</PresentationFormat>
  <Paragraphs>107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Transparencia en redes sociales: Información administrativa y financiera.</vt:lpstr>
      <vt:lpstr>Pasos a seguir:</vt:lpstr>
      <vt:lpstr>Modelos de afiches: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Recomendaciones:</vt:lpstr>
    </vt:vector>
  </TitlesOfParts>
  <Company>RevolucionUnattended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userpc1</cp:lastModifiedBy>
  <cp:revision>15</cp:revision>
  <dcterms:created xsi:type="dcterms:W3CDTF">2019-02-12T04:39:45Z</dcterms:created>
  <dcterms:modified xsi:type="dcterms:W3CDTF">2019-02-12T13:56:56Z</dcterms:modified>
</cp:coreProperties>
</file>